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940" r:id="rId2"/>
    <p:sldId id="941" r:id="rId3"/>
    <p:sldId id="942" r:id="rId4"/>
    <p:sldId id="943" r:id="rId5"/>
    <p:sldId id="944" r:id="rId6"/>
    <p:sldId id="945" r:id="rId7"/>
    <p:sldId id="946" r:id="rId8"/>
    <p:sldId id="947" r:id="rId9"/>
    <p:sldId id="948" r:id="rId10"/>
    <p:sldId id="949" r:id="rId11"/>
    <p:sldId id="950" r:id="rId12"/>
    <p:sldId id="951" r:id="rId13"/>
    <p:sldId id="952" r:id="rId14"/>
    <p:sldId id="953" r:id="rId15"/>
    <p:sldId id="954" r:id="rId16"/>
    <p:sldId id="570" r:id="rId17"/>
    <p:sldId id="645" r:id="rId18"/>
    <p:sldId id="571" r:id="rId19"/>
    <p:sldId id="574" r:id="rId20"/>
    <p:sldId id="955" r:id="rId21"/>
    <p:sldId id="956" r:id="rId22"/>
    <p:sldId id="957" r:id="rId23"/>
    <p:sldId id="958" r:id="rId24"/>
    <p:sldId id="959" r:id="rId25"/>
    <p:sldId id="960" r:id="rId26"/>
    <p:sldId id="961" r:id="rId27"/>
    <p:sldId id="962" r:id="rId28"/>
    <p:sldId id="963" r:id="rId29"/>
    <p:sldId id="964" r:id="rId30"/>
    <p:sldId id="965" r:id="rId31"/>
    <p:sldId id="966" r:id="rId32"/>
    <p:sldId id="582" r:id="rId33"/>
    <p:sldId id="967" r:id="rId34"/>
    <p:sldId id="585" r:id="rId35"/>
    <p:sldId id="583" r:id="rId36"/>
    <p:sldId id="968" r:id="rId37"/>
    <p:sldId id="589" r:id="rId38"/>
    <p:sldId id="586" r:id="rId39"/>
    <p:sldId id="969" r:id="rId40"/>
    <p:sldId id="587" r:id="rId41"/>
    <p:sldId id="660" r:id="rId42"/>
    <p:sldId id="577" r:id="rId43"/>
    <p:sldId id="578" r:id="rId44"/>
    <p:sldId id="970" r:id="rId45"/>
    <p:sldId id="590" r:id="rId46"/>
    <p:sldId id="592" r:id="rId47"/>
    <p:sldId id="642" r:id="rId48"/>
    <p:sldId id="643" r:id="rId49"/>
    <p:sldId id="594" r:id="rId50"/>
    <p:sldId id="595" r:id="rId51"/>
    <p:sldId id="597" r:id="rId52"/>
    <p:sldId id="644" r:id="rId53"/>
    <p:sldId id="598" r:id="rId54"/>
    <p:sldId id="599" r:id="rId55"/>
    <p:sldId id="600" r:id="rId56"/>
    <p:sldId id="256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14919-EB30-4494-B35C-8FA44735A5A7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319EE-BED8-4858-9FE3-4AECA0232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97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2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148807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12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084617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13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116594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>
            <a:extLst>
              <a:ext uri="{FF2B5EF4-FFF2-40B4-BE49-F238E27FC236}">
                <a16:creationId xmlns:a16="http://schemas.microsoft.com/office/drawing/2014/main" id="{47E9D13E-C555-4910-8A68-05B75C9311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Notes Placeholder 2">
            <a:extLst>
              <a:ext uri="{FF2B5EF4-FFF2-40B4-BE49-F238E27FC236}">
                <a16:creationId xmlns:a16="http://schemas.microsoft.com/office/drawing/2014/main" id="{331C4D85-DACD-44D7-9136-74B8014390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4148" name="Slide Number Placeholder 3">
            <a:extLst>
              <a:ext uri="{FF2B5EF4-FFF2-40B4-BE49-F238E27FC236}">
                <a16:creationId xmlns:a16="http://schemas.microsoft.com/office/drawing/2014/main" id="{914EB61D-74C5-48CC-B5AB-D572BB263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1226796-A657-495F-BF5E-00A76319596A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>
            <a:extLst>
              <a:ext uri="{FF2B5EF4-FFF2-40B4-BE49-F238E27FC236}">
                <a16:creationId xmlns:a16="http://schemas.microsoft.com/office/drawing/2014/main" id="{F787A416-67FC-48C3-AD69-FDC87F6536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>
            <a:extLst>
              <a:ext uri="{FF2B5EF4-FFF2-40B4-BE49-F238E27FC236}">
                <a16:creationId xmlns:a16="http://schemas.microsoft.com/office/drawing/2014/main" id="{8D9CCAB1-7909-40F8-83DC-41F82D731A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6196" name="Slide Number Placeholder 3">
            <a:extLst>
              <a:ext uri="{FF2B5EF4-FFF2-40B4-BE49-F238E27FC236}">
                <a16:creationId xmlns:a16="http://schemas.microsoft.com/office/drawing/2014/main" id="{F0C5BD6B-DD92-401F-B9F0-9FD99DCEE6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A9344A-4FFD-4327-B04F-A7C9DEAF8F94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>
            <a:extLst>
              <a:ext uri="{FF2B5EF4-FFF2-40B4-BE49-F238E27FC236}">
                <a16:creationId xmlns:a16="http://schemas.microsoft.com/office/drawing/2014/main" id="{31C0BD3A-EAD4-4247-AA74-3FE3461711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>
            <a:extLst>
              <a:ext uri="{FF2B5EF4-FFF2-40B4-BE49-F238E27FC236}">
                <a16:creationId xmlns:a16="http://schemas.microsoft.com/office/drawing/2014/main" id="{A9A9BC92-6A82-4D4A-9489-EAF1EC765E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0052" name="Slide Number Placeholder 3">
            <a:extLst>
              <a:ext uri="{FF2B5EF4-FFF2-40B4-BE49-F238E27FC236}">
                <a16:creationId xmlns:a16="http://schemas.microsoft.com/office/drawing/2014/main" id="{D6886D30-D498-4788-B3D6-4044ED13E1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846EC5C-7F8D-4970-8CE5-1F7E265A4DE8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1AE499A9-864C-4C29-830B-8EFF1AC00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53070A47-151C-4ED1-8B2E-D5426B087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5AC97BA-6A29-4036-AD0F-E5BEDBFEE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87BD83-C9E4-4078-B84C-58A6B9430DFF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1AE499A9-864C-4C29-830B-8EFF1AC00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53070A47-151C-4ED1-8B2E-D5426B087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5AC97BA-6A29-4036-AD0F-E5BEDBFEE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87BD83-C9E4-4078-B84C-58A6B9430DFF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763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1AE499A9-864C-4C29-830B-8EFF1AC00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53070A47-151C-4ED1-8B2E-D5426B087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5AC97BA-6A29-4036-AD0F-E5BEDBFEE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87BD83-C9E4-4078-B84C-58A6B9430DFF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9558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1AE499A9-864C-4C29-830B-8EFF1AC00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53070A47-151C-4ED1-8B2E-D5426B087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5AC97BA-6A29-4036-AD0F-E5BEDBFEE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87BD83-C9E4-4078-B84C-58A6B9430DFF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07075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1AE499A9-864C-4C29-830B-8EFF1AC00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53070A47-151C-4ED1-8B2E-D5426B087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5AC97BA-6A29-4036-AD0F-E5BEDBFEE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87BD83-C9E4-4078-B84C-58A6B9430DFF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4864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3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391840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1AE499A9-864C-4C29-830B-8EFF1AC00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53070A47-151C-4ED1-8B2E-D5426B087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5AC97BA-6A29-4036-AD0F-E5BEDBFEE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87BD83-C9E4-4078-B84C-58A6B9430DFF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3124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1AE499A9-864C-4C29-830B-8EFF1AC00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53070A47-151C-4ED1-8B2E-D5426B087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5AC97BA-6A29-4036-AD0F-E5BEDBFEE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87BD83-C9E4-4078-B84C-58A6B9430DFF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27996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1AE499A9-864C-4C29-830B-8EFF1AC00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53070A47-151C-4ED1-8B2E-D5426B087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5AC97BA-6A29-4036-AD0F-E5BEDBFEE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87BD83-C9E4-4078-B84C-58A6B9430DFF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16861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1AE499A9-864C-4C29-830B-8EFF1AC00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53070A47-151C-4ED1-8B2E-D5426B087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5AC97BA-6A29-4036-AD0F-E5BEDBFEE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87BD83-C9E4-4078-B84C-58A6B9430DFF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93057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>
            <a:extLst>
              <a:ext uri="{FF2B5EF4-FFF2-40B4-BE49-F238E27FC236}">
                <a16:creationId xmlns:a16="http://schemas.microsoft.com/office/drawing/2014/main" id="{C9301FB8-CE57-441B-B161-F939CCAF98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Notes Placeholder 2">
            <a:extLst>
              <a:ext uri="{FF2B5EF4-FFF2-40B4-BE49-F238E27FC236}">
                <a16:creationId xmlns:a16="http://schemas.microsoft.com/office/drawing/2014/main" id="{7F24B79F-A8D9-4B14-9B43-EB593A751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8244" name="Slide Number Placeholder 3">
            <a:extLst>
              <a:ext uri="{FF2B5EF4-FFF2-40B4-BE49-F238E27FC236}">
                <a16:creationId xmlns:a16="http://schemas.microsoft.com/office/drawing/2014/main" id="{8C29E374-A568-4578-8F40-B55FF56858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696A6AB-4796-4206-8F01-8BC953ACD2B4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>
            <a:extLst>
              <a:ext uri="{FF2B5EF4-FFF2-40B4-BE49-F238E27FC236}">
                <a16:creationId xmlns:a16="http://schemas.microsoft.com/office/drawing/2014/main" id="{9E1901EC-13F6-4C90-9A5D-008060D7B7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Notes Placeholder 2">
            <a:extLst>
              <a:ext uri="{FF2B5EF4-FFF2-40B4-BE49-F238E27FC236}">
                <a16:creationId xmlns:a16="http://schemas.microsoft.com/office/drawing/2014/main" id="{476674EF-1104-43DF-B7B7-7A5B93D341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42340" name="Slide Number Placeholder 3">
            <a:extLst>
              <a:ext uri="{FF2B5EF4-FFF2-40B4-BE49-F238E27FC236}">
                <a16:creationId xmlns:a16="http://schemas.microsoft.com/office/drawing/2014/main" id="{77C612DB-E6C5-40E7-A2A0-306B51798B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8FD5FD4-B8D6-47A1-B7F1-0B437F09FC2D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>
            <a:extLst>
              <a:ext uri="{FF2B5EF4-FFF2-40B4-BE49-F238E27FC236}">
                <a16:creationId xmlns:a16="http://schemas.microsoft.com/office/drawing/2014/main" id="{B5AD68DD-6ADB-4B6B-AA43-757BE8F60E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Notes Placeholder 2">
            <a:extLst>
              <a:ext uri="{FF2B5EF4-FFF2-40B4-BE49-F238E27FC236}">
                <a16:creationId xmlns:a16="http://schemas.microsoft.com/office/drawing/2014/main" id="{D0C555AC-4DEA-459D-A4C9-300ADCCB71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48484" name="Slide Number Placeholder 3">
            <a:extLst>
              <a:ext uri="{FF2B5EF4-FFF2-40B4-BE49-F238E27FC236}">
                <a16:creationId xmlns:a16="http://schemas.microsoft.com/office/drawing/2014/main" id="{AC8CAD78-F18F-458C-BE1C-E426CAF51D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84FC9A-0368-4224-8E18-E66DFE22ABDC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>
            <a:extLst>
              <a:ext uri="{FF2B5EF4-FFF2-40B4-BE49-F238E27FC236}">
                <a16:creationId xmlns:a16="http://schemas.microsoft.com/office/drawing/2014/main" id="{37E42E98-DA0E-4973-ABD5-5C22A6D3FE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Notes Placeholder 2">
            <a:extLst>
              <a:ext uri="{FF2B5EF4-FFF2-40B4-BE49-F238E27FC236}">
                <a16:creationId xmlns:a16="http://schemas.microsoft.com/office/drawing/2014/main" id="{2F400265-BEA0-4318-A95E-6804787067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44388" name="Slide Number Placeholder 3">
            <a:extLst>
              <a:ext uri="{FF2B5EF4-FFF2-40B4-BE49-F238E27FC236}">
                <a16:creationId xmlns:a16="http://schemas.microsoft.com/office/drawing/2014/main" id="{2EFD4161-1F03-417F-A605-959D069AA4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9D3E56E-2CEB-436C-A073-47E75F1968DF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lide Image Placeholder 1">
            <a:extLst>
              <a:ext uri="{FF2B5EF4-FFF2-40B4-BE49-F238E27FC236}">
                <a16:creationId xmlns:a16="http://schemas.microsoft.com/office/drawing/2014/main" id="{77511CAB-D691-4576-8884-559FD23669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5" name="Notes Placeholder 2">
            <a:extLst>
              <a:ext uri="{FF2B5EF4-FFF2-40B4-BE49-F238E27FC236}">
                <a16:creationId xmlns:a16="http://schemas.microsoft.com/office/drawing/2014/main" id="{C0B994DC-7311-42BE-A102-40039A0776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46436" name="Slide Number Placeholder 3">
            <a:extLst>
              <a:ext uri="{FF2B5EF4-FFF2-40B4-BE49-F238E27FC236}">
                <a16:creationId xmlns:a16="http://schemas.microsoft.com/office/drawing/2014/main" id="{E34955B3-158C-4EF4-9221-C47644B0D7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9241EB2-1711-4247-93D7-B9B9F925DD8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>
            <a:extLst>
              <a:ext uri="{FF2B5EF4-FFF2-40B4-BE49-F238E27FC236}">
                <a16:creationId xmlns:a16="http://schemas.microsoft.com/office/drawing/2014/main" id="{38452DE3-21F1-4AE2-A1F3-1270C99E1E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Notes Placeholder 2">
            <a:extLst>
              <a:ext uri="{FF2B5EF4-FFF2-40B4-BE49-F238E27FC236}">
                <a16:creationId xmlns:a16="http://schemas.microsoft.com/office/drawing/2014/main" id="{4E4836A0-DAD2-477F-AE58-057C839F68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40292" name="Slide Number Placeholder 3">
            <a:extLst>
              <a:ext uri="{FF2B5EF4-FFF2-40B4-BE49-F238E27FC236}">
                <a16:creationId xmlns:a16="http://schemas.microsoft.com/office/drawing/2014/main" id="{5E275D37-1A0B-459D-B603-2C8CE0C390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6ECA76C-91B0-4C6D-BB44-261C6CDAAD62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5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848860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>
            <a:extLst>
              <a:ext uri="{FF2B5EF4-FFF2-40B4-BE49-F238E27FC236}">
                <a16:creationId xmlns:a16="http://schemas.microsoft.com/office/drawing/2014/main" id="{545C5594-E379-433E-8BCA-90FE44A7EA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Notes Placeholder 2">
            <a:extLst>
              <a:ext uri="{FF2B5EF4-FFF2-40B4-BE49-F238E27FC236}">
                <a16:creationId xmlns:a16="http://schemas.microsoft.com/office/drawing/2014/main" id="{02F04F13-C51F-4222-A29C-36D73F91E7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0532" name="Slide Number Placeholder 3">
            <a:extLst>
              <a:ext uri="{FF2B5EF4-FFF2-40B4-BE49-F238E27FC236}">
                <a16:creationId xmlns:a16="http://schemas.microsoft.com/office/drawing/2014/main" id="{828A75C4-A1D4-44F9-91D3-CA3B864B4C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9F02DB-336B-4548-AECC-44FC2DB0DB81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>
            <a:extLst>
              <a:ext uri="{FF2B5EF4-FFF2-40B4-BE49-F238E27FC236}">
                <a16:creationId xmlns:a16="http://schemas.microsoft.com/office/drawing/2014/main" id="{545C5594-E379-433E-8BCA-90FE44A7EA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Notes Placeholder 2">
            <a:extLst>
              <a:ext uri="{FF2B5EF4-FFF2-40B4-BE49-F238E27FC236}">
                <a16:creationId xmlns:a16="http://schemas.microsoft.com/office/drawing/2014/main" id="{02F04F13-C51F-4222-A29C-36D73F91E7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0532" name="Slide Number Placeholder 3">
            <a:extLst>
              <a:ext uri="{FF2B5EF4-FFF2-40B4-BE49-F238E27FC236}">
                <a16:creationId xmlns:a16="http://schemas.microsoft.com/office/drawing/2014/main" id="{828A75C4-A1D4-44F9-91D3-CA3B864B4C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9F02DB-336B-4548-AECC-44FC2DB0DB81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8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6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2863401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7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897707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8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542562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9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3436876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10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2092500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11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2110247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79A19-49F1-4431-99DA-D9DBE1725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F002F5-9F9A-4EFA-86C9-9F08794C5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CB011-C8F8-4D3D-9FB1-B37BB530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A600C-37C8-4AFE-8417-16DE9105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D056F-33B7-4609-87E9-5FCF6038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17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AEF06-8AD7-476B-9709-2D59DBF01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9B474E-87F3-4932-A8EA-60CDAFB31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E0966-A1D0-4558-900E-8FB69691E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FD3E0-3A7F-492C-9879-D79363AB7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94CAF-6A11-4E8F-86F4-39F095868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5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501626-0D2F-463E-9CCD-1EA2CC8960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7F28AE-47FD-4B02-8BA6-AF27E76F3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9F1EE-E0BE-4F10-B28F-F81A16E7E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F87CD-CA4A-48C5-884F-8183ACB0B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92F5-B04D-46F9-8FFB-D1F26015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8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06867-A9E7-4BF1-83CB-73DCDB4D4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4061-B088-45C1-A514-322A034D7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6050F-EFC7-489C-A3DF-DAC4C05BF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1D8AA-1C9D-464E-9444-D71F0BBC3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C3936-2144-4832-902C-8188CA83F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23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4F69E-4FDB-4AD8-8DEA-97E9504ED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9FDBEE-CE9D-4C00-980C-E50A700A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A6352-CCA0-4EA9-B62E-C2E860E32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7080C-2245-47B7-8E52-8BBEAC59C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8854B-1A65-4A68-83D2-083DE071F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14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E7EA6-78BB-4F3A-A607-5E44D7451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9484B-C84E-4163-90AE-5BB627910F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EA6461-5448-49B6-AD92-594E10072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3C5AAE-D5BC-48F0-A102-A321C0DE8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0A203-66CD-44F0-AED4-3523EFCD2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76800B-EFCC-4591-B90D-740B80F8C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82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67211-AA45-40EF-B045-8CFF454D5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EA49E-05BF-4BC2-9AC9-2E8ADA3C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6FDFEA-50EA-450E-B904-EE095136E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4ABB4D-1293-4F47-8210-A395447BC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CFB46E-C7E2-4E0B-82A2-E3D01EFFCF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0206AA-B7BE-4CAB-808D-92239522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CD238C-23F6-4108-AE8F-FD2C96F50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294608-3975-425F-95A9-459D5DEEE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51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03483-3EFC-4F84-802F-17D5FE05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AB5227-E911-4252-9BC2-4FCD2467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D57524-7853-4C2B-9431-A9CE02F0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8CBF28-6162-4615-9AFD-70618D0F7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97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EA671-6F26-4C43-8DEF-8234E069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6A5B10-9EF7-4E3B-96DD-E7B4CF08E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0DE737-5CBA-4472-965D-1A04C40D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18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BC452-D98E-4D54-87BD-F920837C5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EB576-41A6-408A-B073-6928D682F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A166CF-87DE-4B07-972E-31BFD9FF4A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D46A2-6F6F-4EB8-BCAD-30C57D31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F688B-F23F-4F41-A1D9-30B846D8A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3F641-09A0-466B-8945-B0792BD22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16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BC00E-D54A-4B04-99F9-D09CFCAF6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70FE9C-2596-42A3-A612-52F7978928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6AB2B-0D5A-466E-8895-2F4781D9C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E9C72B-941F-4E0C-A72A-2565FE6AE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589FB-B444-4A94-870C-03721663C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5ACFB-EEBA-4E23-B20F-F7E6A68B6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42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062235-DAB8-46F8-B730-E87F6983D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6AD8C-8DCD-4945-BDE9-4B1C95860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BBDE-6DA0-4FEF-B159-1311C9364E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C884F-D78E-44A9-9C41-0A31D39CFF99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47D57-E0F3-4A38-8ECC-6254603A44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FF793-5F56-4E4A-90FF-AF4A7C36C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D4C9-85DB-402C-9EA0-BD034AC02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9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200C17B2-2D0D-4A5A-A2EA-1AD9FEF467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8353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6384680" imgH="9222480" progId="">
                  <p:embed/>
                </p:oleObj>
              </mc:Choice>
              <mc:Fallback>
                <p:oleObj r:id="rId2" imgW="16384680" imgH="9222480" progId="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200C17B2-2D0D-4A5A-A2EA-1AD9FEF467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83539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D80BF12F-84C1-4723-9195-C0D0B20C05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338" y="2788266"/>
            <a:ext cx="4829935" cy="128146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0C0C51-EAD0-438F-B910-E39FDE3B52E5}"/>
              </a:ext>
            </a:extLst>
          </p:cNvPr>
          <p:cNvSpPr/>
          <p:nvPr/>
        </p:nvSpPr>
        <p:spPr>
          <a:xfrm>
            <a:off x="4460595" y="6187650"/>
            <a:ext cx="2935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latin typeface="F37 Judge Medium" panose="02000600000000000000" pitchFamily="50" charset="0"/>
              </a:rPr>
              <a:t>OBLU-SANGELI.COM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786DD-D5D2-456F-A774-098A9AA4AF4F}"/>
              </a:ext>
            </a:extLst>
          </p:cNvPr>
          <p:cNvSpPr/>
          <p:nvPr/>
        </p:nvSpPr>
        <p:spPr>
          <a:xfrm>
            <a:off x="4056639" y="5663703"/>
            <a:ext cx="3743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Larken-MediumItalic" panose="00000600000000000000" pitchFamily="2" charset="0"/>
              </a:rPr>
              <a:t>Vibrant Chic Paradise</a:t>
            </a:r>
            <a:endParaRPr lang="en-US" sz="2800" dirty="0">
              <a:solidFill>
                <a:schemeClr val="bg1"/>
              </a:solidFill>
              <a:latin typeface="F37 Judge Medium" panose="02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549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262747"/>
            <a:ext cx="5044397" cy="3475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SNORKELLING AND WATERSPORTS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Complimentary use of </a:t>
            </a:r>
            <a:r>
              <a:rPr lang="en-US" sz="1000" dirty="0" err="1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snorkelling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equipment throughout the stay.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Complimentary use of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non-</a:t>
            </a:r>
            <a:r>
              <a:rPr lang="en-US" sz="1000" dirty="0" err="1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motorised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water sports equipment: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Stand-Up Paddle Board and Kayak.</a:t>
            </a: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EXCURSIONS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ONE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complimentary Sunset Fishing per guest during the stay, weather permitting.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ONE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complimentary excursion per guest during the stay, weather permitting. Choose from a selection of excursions: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 Local Island Cultural Experience, Guided </a:t>
            </a:r>
            <a:r>
              <a:rPr lang="en-US" sz="1000" dirty="0" err="1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Snorkelling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 Trip, or Moonlight Cruise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WATERSPORTS AND EXCURSIONS</a:t>
            </a:r>
            <a:endParaRPr lang="en-MV" sz="12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7C3E95-43F4-4785-9C2F-93F74D66E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091" y="1445710"/>
            <a:ext cx="4693352" cy="4950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5AE393-D4AB-45E4-AF4D-10C1CF549705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03B70-A695-4DDE-BEE9-7951F090C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8D0D82-E2C4-41DC-8C35-F8DA4507F5C4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6454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262747"/>
            <a:ext cx="5044397" cy="3936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ENTERTAINMENT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Sangeli island comes alive with local </a:t>
            </a:r>
            <a:r>
              <a:rPr lang="en-US" sz="10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Bodu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</a:t>
            </a:r>
            <a:r>
              <a:rPr lang="en-US" sz="10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Beru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music and DJ night organized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TWICE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a week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Live music performances organized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THRICE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a week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GYM AND RECREATION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access to our fully equipped gymnasium and recreation </a:t>
            </a:r>
            <a:r>
              <a:rPr lang="en-US" sz="10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centre</a:t>
            </a: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Weekly and seasonal 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group activities including yoga, strength training, </a:t>
            </a:r>
            <a:r>
              <a:rPr lang="en-US" sz="10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pilates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, and more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THE KIDS CLUB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D96330"/>
              </a:solidFill>
              <a:latin typeface="Termina" panose="00000500000000000000" pitchFamily="50" charset="0"/>
              <a:ea typeface="Centra No2 Medium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 host of fun activities and learning experiences organized daily for kids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ACTIVITIES AND ADVENTURES</a:t>
            </a:r>
            <a:endParaRPr lang="en-MV" sz="12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7C3E95-43F4-4785-9C2F-93F74D66E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091" y="1445710"/>
            <a:ext cx="4693352" cy="4950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5AE393-D4AB-45E4-AF4D-10C1CF549705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03B70-A695-4DDE-BEE9-7951F090C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8D0D82-E2C4-41DC-8C35-F8DA4507F5C4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7036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262747"/>
            <a:ext cx="5044397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ELE | NA THE SPA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The ELE|NA THE SPA offers a range of holistic treatment inspired by natural elements, that nourish the mind, body, and soul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Relax and rejuvenate with a range of holistic treatments inspired by natural elements, that nourish the mind, body, and soul.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Eligible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per person per stay 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for adults (18 years and above) depending on the duration of the stay</a:t>
            </a:r>
            <a:endParaRPr lang="en-US" sz="900" dirty="0">
              <a:solidFill>
                <a:srgbClr val="D96330"/>
              </a:solidFill>
              <a:latin typeface="Termina" panose="00000500000000000000" pitchFamily="50" charset="0"/>
              <a:ea typeface="Centra No2 Medium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ADDITIONAL SERVICES</a:t>
            </a:r>
            <a:endParaRPr lang="en-MV" sz="12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7C3E95-43F4-4785-9C2F-93F74D66E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091" y="1445710"/>
            <a:ext cx="4693352" cy="4950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5AE393-D4AB-45E4-AF4D-10C1CF549705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03B70-A695-4DDE-BEE9-7951F090C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8D0D82-E2C4-41DC-8C35-F8DA4507F5C4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6572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ADDITIONAL SERVICES</a:t>
            </a:r>
            <a:endParaRPr lang="en-MV" sz="12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7C3E95-43F4-4785-9C2F-93F74D66E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2891" y="1445710"/>
            <a:ext cx="4633751" cy="4950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5AE393-D4AB-45E4-AF4D-10C1CF549705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03B70-A695-4DDE-BEE9-7951F090C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8D0D82-E2C4-41DC-8C35-F8DA4507F5C4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8DBE06-A4D9-4591-AE47-DFFF7782219F}"/>
              </a:ext>
            </a:extLst>
          </p:cNvPr>
          <p:cNvSpPr txBox="1"/>
          <p:nvPr/>
        </p:nvSpPr>
        <p:spPr>
          <a:xfrm>
            <a:off x="475556" y="2251955"/>
            <a:ext cx="5044397" cy="2113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ONE BANYAN ISLAND - Strictly for Adults Only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ONE BANYAN - an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ADULTS ONLY 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Island from Sunrise to Sunset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IN VILLA MINIBAR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Replenished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DAILY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with an assortment of alcoholic and non-alcoholic beverages along with a selection of snacks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914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7903C0-8570-4E1A-B258-31FB5C6D2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4"/>
            <a:ext cx="12192000" cy="68498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ISLAND AERIAL</a:t>
            </a:r>
            <a:endParaRPr lang="en-US" altLang="en-US" sz="14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A picture containing nature&#10;&#10;Description generated with high confidence">
            <a:extLst>
              <a:ext uri="{FF2B5EF4-FFF2-40B4-BE49-F238E27FC236}">
                <a16:creationId xmlns:a16="http://schemas.microsoft.com/office/drawing/2014/main" id="{22D07825-4A17-44DE-B7E1-0BB18F106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F21CCB3-A816-4DEF-98AD-E4306C5BD93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6F661E-A2AF-4A66-A2BB-D49EEECFB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AERIAL VIEW OF SANGELI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4" descr="A large pool of water&#10;&#10;Description generated with high confidence">
            <a:extLst>
              <a:ext uri="{FF2B5EF4-FFF2-40B4-BE49-F238E27FC236}">
                <a16:creationId xmlns:a16="http://schemas.microsoft.com/office/drawing/2014/main" id="{2E0802CB-E84D-4671-B32F-95E20CBC3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677FCE-A92A-4212-A501-DC492B909A84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DF4BF9-4820-42D2-A25F-09B09628F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AERIAL VIEW OF SANGELI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>
            <a:extLst>
              <a:ext uri="{FF2B5EF4-FFF2-40B4-BE49-F238E27FC236}">
                <a16:creationId xmlns:a16="http://schemas.microsoft.com/office/drawing/2014/main" id="{997E252E-1F82-48D9-B43B-4A493B42D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8" y="893"/>
            <a:ext cx="12188825" cy="685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6B24BB-5F4E-432B-A2CA-D84DC70FEE2B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CED845-7E50-4F13-AB04-8F10C7401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AERIAL VIEW OF SANGELI</a:t>
            </a:r>
          </a:p>
        </p:txBody>
      </p:sp>
    </p:spTree>
    <p:extLst>
      <p:ext uri="{BB962C8B-B14F-4D97-AF65-F5344CB8AC3E}">
        <p14:creationId xmlns:p14="http://schemas.microsoft.com/office/powerpoint/2010/main" val="127892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Water next to the ocean&#10;&#10;Description generated with high confidence">
            <a:extLst>
              <a:ext uri="{FF2B5EF4-FFF2-40B4-BE49-F238E27FC236}">
                <a16:creationId xmlns:a16="http://schemas.microsoft.com/office/drawing/2014/main" id="{6454DD2D-25BA-40F6-99AE-078565AD4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3007AC2-361B-4A7F-99E7-7BF64BB6150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B79E0D-C4FA-44E3-820E-C51C0E6E4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ARRIVAL JETTY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A close up of a tree&#10;&#10;Description generated with very high confidence">
            <a:extLst>
              <a:ext uri="{FF2B5EF4-FFF2-40B4-BE49-F238E27FC236}">
                <a16:creationId xmlns:a16="http://schemas.microsoft.com/office/drawing/2014/main" id="{BF734195-39DA-48CD-9A62-E27382477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A021AAC-BD6D-4082-8079-1D7877380C57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469AAC-D134-44FA-B441-AA6DE6A8C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ISLAND PATHWAY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262747"/>
            <a:ext cx="5195401" cy="309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OBLU SELECT Sangeli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is a vibrant 5-star resort located on a lush, private island with white sandy beaches and turquoise lagoon fringed by dazzling coral reefs. An ideal romantic destination, it offers the discerning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traveller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a hassle-free beach holiday experience, through luxurious stand-alone beach and water villas,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specialty fine dining restaurants and diving and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snorkelling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in some of the most exotic locations.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The SERENITY Plan™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, a luxurious holiday package, offers the discerning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traveller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an all-encompassing hassle-free beach holiday experience at Sangeli.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OBLU SELECT SANGELI</a:t>
            </a:r>
            <a:endParaRPr lang="en-MV" sz="12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A345F6B-2F64-4883-A6A9-00616DB43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D6CEFC-FD6A-457E-86B6-DCA8D4EF6B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091" y="1445710"/>
            <a:ext cx="4693352" cy="49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25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4" descr="A bedroom with a bed and a chair in a room&#10;&#10;Description generated with high confidence">
            <a:extLst>
              <a:ext uri="{FF2B5EF4-FFF2-40B4-BE49-F238E27FC236}">
                <a16:creationId xmlns:a16="http://schemas.microsoft.com/office/drawing/2014/main" id="{2EA724F8-CA91-4CF3-8261-F6C6865DF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6F8F1A-3217-4E16-BDF2-8E1B74B7D38B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06869E-43FB-4875-BD4A-1D4F7AEA4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BEACH VILLA – BEDROOM INTERIOR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A room filled with furniture and vase on a table&#10;&#10;Description generated with high confidence">
            <a:extLst>
              <a:ext uri="{FF2B5EF4-FFF2-40B4-BE49-F238E27FC236}">
                <a16:creationId xmlns:a16="http://schemas.microsoft.com/office/drawing/2014/main" id="{2C77E1B2-F061-49A9-9CB5-5EB68F3CC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B97F648-9390-43BF-B633-C477DE2AB16A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938C8F-61AA-4F01-8CAD-815A58F6E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BEACH VILLA - BATHROOM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A house with trees in the background&#10;&#10;Description generated with very high confidence">
            <a:extLst>
              <a:ext uri="{FF2B5EF4-FFF2-40B4-BE49-F238E27FC236}">
                <a16:creationId xmlns:a16="http://schemas.microsoft.com/office/drawing/2014/main" id="{D05BB38E-1FEE-4F17-A6CC-7EE4B0C75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1F330B8-4DA0-42C6-9F96-08E50E50D895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F7906A-ACC4-41A9-9860-BC99E3D24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DELUXE BEACH VILLA WITH POOL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A living room with a bed and a window&#10;&#10;Description generated with high confidence">
            <a:extLst>
              <a:ext uri="{FF2B5EF4-FFF2-40B4-BE49-F238E27FC236}">
                <a16:creationId xmlns:a16="http://schemas.microsoft.com/office/drawing/2014/main" id="{F74AD60D-38E0-4455-9790-C3D7B0EF2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6F180-4A64-44B5-B52D-025E28E9689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09B91-761E-45E0-8366-D24E9DE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DELUXE BEACH VILLA WITH POOL – BEDROOM 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B51042-9623-41C2-9B89-B43FAF9DB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94"/>
            <a:ext cx="12192000" cy="81352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6F180-4A64-44B5-B52D-025E28E9689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09B91-761E-45E0-8366-D24E9DE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BEACH VILLA – EXTERIOR VIEW</a:t>
            </a:r>
          </a:p>
        </p:txBody>
      </p:sp>
    </p:spTree>
    <p:extLst>
      <p:ext uri="{BB962C8B-B14F-4D97-AF65-F5344CB8AC3E}">
        <p14:creationId xmlns:p14="http://schemas.microsoft.com/office/powerpoint/2010/main" val="146081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C3C3A3-0906-4838-9202-53B8AB6EB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9143"/>
            <a:ext cx="12192000" cy="81384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6F180-4A64-44B5-B52D-025E28E9689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09B91-761E-45E0-8366-D24E9DE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BEACH VILLA – BEDROOM VIEW</a:t>
            </a:r>
          </a:p>
        </p:txBody>
      </p:sp>
    </p:spTree>
    <p:extLst>
      <p:ext uri="{BB962C8B-B14F-4D97-AF65-F5344CB8AC3E}">
        <p14:creationId xmlns:p14="http://schemas.microsoft.com/office/powerpoint/2010/main" val="284552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C55BA4-5930-4316-BB96-5F29F7838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81046"/>
            <a:ext cx="12191999" cy="81390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6F180-4A64-44B5-B52D-025E28E9689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09B91-761E-45E0-8366-D24E9DE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2-BEDROOM FAMILY SUITE with POOL</a:t>
            </a:r>
          </a:p>
        </p:txBody>
      </p:sp>
    </p:spTree>
    <p:extLst>
      <p:ext uri="{BB962C8B-B14F-4D97-AF65-F5344CB8AC3E}">
        <p14:creationId xmlns:p14="http://schemas.microsoft.com/office/powerpoint/2010/main" val="35007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CCF168-90DF-42CF-A472-870E4D8FC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726"/>
            <a:ext cx="12192000" cy="813572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6F180-4A64-44B5-B52D-025E28E9689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09B91-761E-45E0-8366-D24E9DE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2-BEDROOM FAMILY SUITE – MASTER BEDROOM INTERIOR</a:t>
            </a:r>
          </a:p>
        </p:txBody>
      </p:sp>
    </p:spTree>
    <p:extLst>
      <p:ext uri="{BB962C8B-B14F-4D97-AF65-F5344CB8AC3E}">
        <p14:creationId xmlns:p14="http://schemas.microsoft.com/office/powerpoint/2010/main" val="338492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A07874-9C40-4760-BD5B-BBD4392FC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76" y="-1279249"/>
            <a:ext cx="12192000" cy="81372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6F180-4A64-44B5-B52D-025E28E9689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09B91-761E-45E0-8366-D24E9DE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2-BEDROOM FAMILY SUITE – MASTER BATHROOM</a:t>
            </a:r>
          </a:p>
        </p:txBody>
      </p:sp>
    </p:spTree>
    <p:extLst>
      <p:ext uri="{BB962C8B-B14F-4D97-AF65-F5344CB8AC3E}">
        <p14:creationId xmlns:p14="http://schemas.microsoft.com/office/powerpoint/2010/main" val="82454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7522F3-3301-4CED-9C9B-EE373BE32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726"/>
            <a:ext cx="12192000" cy="813572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6F180-4A64-44B5-B52D-025E28E9689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09B91-761E-45E0-8366-D24E9DE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2-BEDROOM FAMILY SUITE – KIDS ROOM</a:t>
            </a:r>
          </a:p>
        </p:txBody>
      </p:sp>
    </p:spTree>
    <p:extLst>
      <p:ext uri="{BB962C8B-B14F-4D97-AF65-F5344CB8AC3E}">
        <p14:creationId xmlns:p14="http://schemas.microsoft.com/office/powerpoint/2010/main" val="60399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KEY FEATURES</a:t>
            </a:r>
            <a:endParaRPr lang="en-MV" sz="20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7C3E95-43F4-4785-9C2F-93F74D66E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78441" y="2376621"/>
            <a:ext cx="3623522" cy="38589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345F6B-2F64-4883-A6A9-00616DB43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BD638B-862B-4323-BEEC-9050D68E7A10}"/>
              </a:ext>
            </a:extLst>
          </p:cNvPr>
          <p:cNvSpPr txBox="1"/>
          <p:nvPr/>
        </p:nvSpPr>
        <p:spPr>
          <a:xfrm>
            <a:off x="475557" y="1897049"/>
            <a:ext cx="5499114" cy="298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Located in North </a:t>
            </a:r>
            <a:r>
              <a:rPr lang="en-US" sz="1200" dirty="0" err="1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Malé</a:t>
            </a: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 Atoll</a:t>
            </a:r>
          </a:p>
          <a:p>
            <a:pPr marL="17145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50-Minutes via Speedboat</a:t>
            </a:r>
          </a:p>
          <a:p>
            <a:pPr marL="17145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137 Villas &amp; Suites</a:t>
            </a:r>
          </a:p>
          <a:p>
            <a:pPr marL="17145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Unique Premium Holiday Plan – The SERENITY Plan™ </a:t>
            </a:r>
          </a:p>
          <a:p>
            <a:pPr marL="17145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3 Restaurants + 4 Bars</a:t>
            </a:r>
          </a:p>
          <a:p>
            <a:pPr marL="17145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EXCLUSIVE – Honeymoon Select Ocean Villas</a:t>
            </a:r>
          </a:p>
          <a:p>
            <a:pPr marL="17145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Spa &amp; Wellness Centre</a:t>
            </a:r>
          </a:p>
          <a:p>
            <a:pPr marL="17145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Family-Friendly Resort with Kids Club </a:t>
            </a: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024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C8AD7C-ED8E-431C-8EB7-75B911910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2" y="-1282400"/>
            <a:ext cx="12198341" cy="8140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6F180-4A64-44B5-B52D-025E28E9689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09B91-761E-45E0-8366-D24E9DE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2-BEDROOM FAMILY SUITE – KIDS ROOM BATHROOM</a:t>
            </a:r>
          </a:p>
        </p:txBody>
      </p:sp>
    </p:spTree>
    <p:extLst>
      <p:ext uri="{BB962C8B-B14F-4D97-AF65-F5344CB8AC3E}">
        <p14:creationId xmlns:p14="http://schemas.microsoft.com/office/powerpoint/2010/main" val="394262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8CDE4-B016-4640-8045-E5381468DC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5068"/>
            <a:ext cx="12192000" cy="81368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6F180-4A64-44B5-B52D-025E28E9689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09B91-761E-45E0-8366-D24E9DE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2-BEDROOM FAMILY SUITE – EXTERIOR AND GARDEN</a:t>
            </a:r>
          </a:p>
        </p:txBody>
      </p:sp>
    </p:spTree>
    <p:extLst>
      <p:ext uri="{BB962C8B-B14F-4D97-AF65-F5344CB8AC3E}">
        <p14:creationId xmlns:p14="http://schemas.microsoft.com/office/powerpoint/2010/main" val="33889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7">
            <a:extLst>
              <a:ext uri="{FF2B5EF4-FFF2-40B4-BE49-F238E27FC236}">
                <a16:creationId xmlns:a16="http://schemas.microsoft.com/office/drawing/2014/main" id="{5137D097-7067-4207-B0F5-7567A3D16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1F65AC2-75E4-40F0-9190-E46556524D05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6B2197-08C3-4CCC-9CD0-C4CDE0EA1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VILLAS – AERIAL 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A bedroom with a bed in a room&#10;&#10;Description generated with very high confidence">
            <a:extLst>
              <a:ext uri="{FF2B5EF4-FFF2-40B4-BE49-F238E27FC236}">
                <a16:creationId xmlns:a16="http://schemas.microsoft.com/office/drawing/2014/main" id="{E72A9628-BE7C-4F43-B2B1-2B0BD4E4A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61DC2F8-8B3B-44DE-A003-4C56534BD964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881B5B-CA9A-43FA-83A2-554C15252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 - BEDROOM INTERIOR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4" descr="A picture containing outdoor, sky, sitting, nature&#10;&#10;Description generated with high confidence">
            <a:extLst>
              <a:ext uri="{FF2B5EF4-FFF2-40B4-BE49-F238E27FC236}">
                <a16:creationId xmlns:a16="http://schemas.microsoft.com/office/drawing/2014/main" id="{C3BDE83B-66B7-428A-AFC9-6D2FDD43B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C0CF468-F0B4-48B1-9B0C-6778504EEED0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37A27D-D14E-4229-9E07-A5F3EAAD7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 – VIEW FROM THE DECK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4" descr="A bedroom with a large window&#10;&#10;Description generated with very high confidence">
            <a:extLst>
              <a:ext uri="{FF2B5EF4-FFF2-40B4-BE49-F238E27FC236}">
                <a16:creationId xmlns:a16="http://schemas.microsoft.com/office/drawing/2014/main" id="{99A2A26A-B7FB-460F-8AF4-3732C6DB0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4F3278-EA24-4BFB-B18E-811B2C7C143B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27E3E8-034C-4E51-B35A-549F1B6D6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 - BEDROOM 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E987A1-5D1F-4E2E-B107-FE49533BA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80236"/>
            <a:ext cx="12191999" cy="81382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1755361-2A01-48BF-BC57-B3297A1022EA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F8133F-63B8-424E-B074-CA7907386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 – BATHROOM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A circuit board&#10;&#10;Description generated with very high confidence">
            <a:extLst>
              <a:ext uri="{FF2B5EF4-FFF2-40B4-BE49-F238E27FC236}">
                <a16:creationId xmlns:a16="http://schemas.microsoft.com/office/drawing/2014/main" id="{1895FD23-B48F-4D72-B240-1AB65DF1B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6EE2B3E-4801-4C5D-8CC6-0B6FFD510187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BC96F9-438D-433F-84F4-4BAC68047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VILLAS WITH POOL – AERIAL 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A wooden bench sitting next to a body of water&#10;&#10;Description generated with high confidence">
            <a:extLst>
              <a:ext uri="{FF2B5EF4-FFF2-40B4-BE49-F238E27FC236}">
                <a16:creationId xmlns:a16="http://schemas.microsoft.com/office/drawing/2014/main" id="{4CEC9BA0-E097-4E89-B0B6-E85FBF8F9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6FFCC6D-05CF-4FF7-AC6F-D071244BF940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13A17F-C2FF-49F1-995D-7E580DBC2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 WITH POOL – VIEW FROM THE DECK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8E43E-CE72-47D7-B239-7931BD89C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2505"/>
            <a:ext cx="12197500" cy="81405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6FFCC6D-05CF-4FF7-AC6F-D071244BF940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13A17F-C2FF-49F1-995D-7E580DBC2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 – VIEW FROM THE DECK</a:t>
            </a:r>
          </a:p>
        </p:txBody>
      </p:sp>
    </p:spTree>
    <p:extLst>
      <p:ext uri="{BB962C8B-B14F-4D97-AF65-F5344CB8AC3E}">
        <p14:creationId xmlns:p14="http://schemas.microsoft.com/office/powerpoint/2010/main" val="358211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0405E9-1704-4303-ADC1-251A739BE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34" y="0"/>
            <a:ext cx="111269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161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8D2C428-0198-4200-A53C-1035A5310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F846C52-E5FD-4D40-9B76-46022B195013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C49859-C70E-4A8C-A79D-554EE0236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HONEYMOON SELECT OCEAN VILLAS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4" descr="A bedroom with a large bed in a room&#10;&#10;Description generated with very high confidence">
            <a:extLst>
              <a:ext uri="{FF2B5EF4-FFF2-40B4-BE49-F238E27FC236}">
                <a16:creationId xmlns:a16="http://schemas.microsoft.com/office/drawing/2014/main" id="{060B3C83-9721-4C84-AEC5-0B3567C5E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8F56A0-D83A-4D10-B2B4-BDD374FFE10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99806D-DD63-4DA5-9C1C-642569B23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HONEYMOON SELECT OCEAN VILLAS – BEDROOM VIEW</a:t>
            </a:r>
          </a:p>
        </p:txBody>
      </p:sp>
    </p:spTree>
    <p:extLst>
      <p:ext uri="{BB962C8B-B14F-4D97-AF65-F5344CB8AC3E}">
        <p14:creationId xmlns:p14="http://schemas.microsoft.com/office/powerpoint/2010/main" val="227389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4" descr="A large room&#10;&#10;Description generated with very high confidence">
            <a:extLst>
              <a:ext uri="{FF2B5EF4-FFF2-40B4-BE49-F238E27FC236}">
                <a16:creationId xmlns:a16="http://schemas.microsoft.com/office/drawing/2014/main" id="{441B726C-0917-4149-AD25-DE826A7A3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C79C620-F598-4D63-9D04-408241712F34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7B6C28-CF70-4363-93DC-302048136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HONEYMOON SELECT OCEAN VILLAS – BATHROOM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4">
            <a:extLst>
              <a:ext uri="{FF2B5EF4-FFF2-40B4-BE49-F238E27FC236}">
                <a16:creationId xmlns:a16="http://schemas.microsoft.com/office/drawing/2014/main" id="{B6FB7591-F836-4094-8718-0EBE366F5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8" y="893"/>
            <a:ext cx="12188825" cy="685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ED4D4C-15F0-428A-B61E-2176B62DFA74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E0BDD5-17E1-47CC-B086-22F57D528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HONEYMOON SELECT OCEAN VILLAS – DECK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>
            <a:extLst>
              <a:ext uri="{FF2B5EF4-FFF2-40B4-BE49-F238E27FC236}">
                <a16:creationId xmlns:a16="http://schemas.microsoft.com/office/drawing/2014/main" id="{9349B303-0387-48B0-9D49-D814CA021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8" y="893"/>
            <a:ext cx="12188825" cy="685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9D3830-DC72-4DD9-8E07-607D592919C7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F1FB1D-85DF-4B50-B490-049FF7939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THE COURTYARD – AERIAL</a:t>
            </a:r>
          </a:p>
        </p:txBody>
      </p:sp>
    </p:spTree>
    <p:extLst>
      <p:ext uri="{BB962C8B-B14F-4D97-AF65-F5344CB8AC3E}">
        <p14:creationId xmlns:p14="http://schemas.microsoft.com/office/powerpoint/2010/main" val="195455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A room filled with furniture and a large window&#10;&#10;Description generated with very high confidence">
            <a:extLst>
              <a:ext uri="{FF2B5EF4-FFF2-40B4-BE49-F238E27FC236}">
                <a16:creationId xmlns:a16="http://schemas.microsoft.com/office/drawing/2014/main" id="{9349B303-0387-48B0-9D49-D814CA021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EBCCE66-7E06-44B2-88AF-00006795820D}"/>
              </a:ext>
            </a:extLst>
          </p:cNvPr>
          <p:cNvSpPr/>
          <p:nvPr/>
        </p:nvSpPr>
        <p:spPr>
          <a:xfrm>
            <a:off x="9014691" y="229393"/>
            <a:ext cx="2946400" cy="94362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6000"/>
                </a:schemeClr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CC090B-4C73-47FB-887F-75004490A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4691" y="504103"/>
            <a:ext cx="2946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bg1"/>
                </a:solidFill>
              </a:rPr>
              <a:t>Capacity : 252 Covers</a:t>
            </a:r>
            <a:endParaRPr lang="en-US" altLang="en-US" sz="2000" i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9D3830-DC72-4DD9-8E07-607D592919C7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F1FB1D-85DF-4B50-B490-049FF7939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THE COURTYARD – ALL-DAY DINING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>
            <a:extLst>
              <a:ext uri="{FF2B5EF4-FFF2-40B4-BE49-F238E27FC236}">
                <a16:creationId xmlns:a16="http://schemas.microsoft.com/office/drawing/2014/main" id="{B9C7B333-366F-4D2D-82F0-2304EB1ED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8" y="893"/>
            <a:ext cx="12188825" cy="685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FF17E3-B20D-4BF9-BA35-247FE397982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99D06F-EF67-4545-A7B4-07B6D1914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THE COURTYARD – OUTDOOR SEATING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4">
            <a:extLst>
              <a:ext uri="{FF2B5EF4-FFF2-40B4-BE49-F238E27FC236}">
                <a16:creationId xmlns:a16="http://schemas.microsoft.com/office/drawing/2014/main" id="{966C394E-B6B4-4A28-BCDC-2E24CF12B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8" y="893"/>
            <a:ext cx="12188825" cy="685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2DA96C-2EBD-4151-8097-EE927F68A64E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49B9F-16A7-447D-A048-15DCC4837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THE SANGS – MAIN POOL BAR</a:t>
            </a:r>
          </a:p>
        </p:txBody>
      </p:sp>
    </p:spTree>
    <p:extLst>
      <p:ext uri="{BB962C8B-B14F-4D97-AF65-F5344CB8AC3E}">
        <p14:creationId xmlns:p14="http://schemas.microsoft.com/office/powerpoint/2010/main" val="46546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4">
            <a:extLst>
              <a:ext uri="{FF2B5EF4-FFF2-40B4-BE49-F238E27FC236}">
                <a16:creationId xmlns:a16="http://schemas.microsoft.com/office/drawing/2014/main" id="{966C394E-B6B4-4A28-BCDC-2E24CF12B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8" y="893"/>
            <a:ext cx="12188825" cy="685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CEE88D-860A-4AE1-990F-A8C2E6173021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CADC92-3A47-4595-A224-FA29D9A08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THE SANGS – MAIN POOL BAR</a:t>
            </a:r>
          </a:p>
        </p:txBody>
      </p:sp>
    </p:spTree>
    <p:extLst>
      <p:ext uri="{BB962C8B-B14F-4D97-AF65-F5344CB8AC3E}">
        <p14:creationId xmlns:p14="http://schemas.microsoft.com/office/powerpoint/2010/main" val="284800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A room filled with furniture and a table&#10;&#10;Description generated with very high confidence">
            <a:extLst>
              <a:ext uri="{FF2B5EF4-FFF2-40B4-BE49-F238E27FC236}">
                <a16:creationId xmlns:a16="http://schemas.microsoft.com/office/drawing/2014/main" id="{A8C4FFAC-15E2-47C8-B85B-54E891132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F3C831-B63D-4548-87A5-F68654B370E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77B3C5-2A04-4DAF-A843-6E3A5D30C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THE SANGS – MAIN POOL BAR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262747"/>
            <a:ext cx="5044397" cy="2736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Complimentary airport transfer by speedboat on arrival and departure.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Sangeli island is just a 50-minute speedboat ride from </a:t>
            </a:r>
            <a:r>
              <a:rPr lang="en-US" sz="10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Malé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International Airport.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On the day of arrival, guests are met by our representatives at the airport and escorted to the speedboat jetty for their ride to the exotic Sangeli island.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Chilled water and refreshing face towels are served in the speedboat and a boat host is at hand to ensure a smooth journey.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ARRIVAL &amp; DEPARTURE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C5AE393-D4AB-45E4-AF4D-10C1CF549705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244B54-0F6B-4D2B-B9F4-B0FA9FA3C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993"/>
            <a:ext cx="12192000" cy="101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841BB0-155A-4139-AF8C-27EEDB42F48D}"/>
              </a:ext>
            </a:extLst>
          </p:cNvPr>
          <p:cNvSpPr txBox="1"/>
          <p:nvPr/>
        </p:nvSpPr>
        <p:spPr>
          <a:xfrm>
            <a:off x="356096" y="325327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F1F6C3B-6F2D-4B13-B20A-252F0A8660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31479" y="1454099"/>
          <a:ext cx="4693351" cy="4949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6260040" imgH="6601320" progId="">
                  <p:embed/>
                </p:oleObj>
              </mc:Choice>
              <mc:Fallback>
                <p:oleObj r:id="rId4" imgW="6260040" imgH="6601320" progId="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F1F6C3B-6F2D-4B13-B20A-252F0A866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31479" y="1454099"/>
                        <a:ext cx="4693351" cy="49492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91911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4" descr="A large pool of water&#10;&#10;Description generated with high confidence">
            <a:extLst>
              <a:ext uri="{FF2B5EF4-FFF2-40B4-BE49-F238E27FC236}">
                <a16:creationId xmlns:a16="http://schemas.microsoft.com/office/drawing/2014/main" id="{28C2A0BE-8271-4774-9EBE-EA95FD21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DDE476B-CECD-4F93-B0CA-3D0B811A8689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C40CEE-4B50-4C42-8F1F-9D282C4C4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ONE BANYAN POOL – ADULTS ONLY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4" descr="A piece of cake on a plate&#10;&#10;Description generated with very high confidence">
            <a:extLst>
              <a:ext uri="{FF2B5EF4-FFF2-40B4-BE49-F238E27FC236}">
                <a16:creationId xmlns:a16="http://schemas.microsoft.com/office/drawing/2014/main" id="{9354FAE5-831A-414E-98B1-224A74B08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8CE0E0D-0E8E-4CEE-95BD-B960EF09D46F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E04FE5-602A-4836-8680-3CA01DEB9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JUST GRILL &amp; JUSTWOK– SPECIALTY CUISINE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4">
            <a:extLst>
              <a:ext uri="{FF2B5EF4-FFF2-40B4-BE49-F238E27FC236}">
                <a16:creationId xmlns:a16="http://schemas.microsoft.com/office/drawing/2014/main" id="{9354FAE5-831A-414E-98B1-224A74B08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8" y="893"/>
            <a:ext cx="12188825" cy="685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2EB14C5-81BD-4DF7-B71E-519A2718F0EC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42344-67CA-4560-937F-C0E5BAD23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SUNSET DINNER</a:t>
            </a:r>
          </a:p>
        </p:txBody>
      </p:sp>
    </p:spTree>
    <p:extLst>
      <p:ext uri="{BB962C8B-B14F-4D97-AF65-F5344CB8AC3E}">
        <p14:creationId xmlns:p14="http://schemas.microsoft.com/office/powerpoint/2010/main" val="64257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A blue pool of water&#10;&#10;Description generated with very high confidence">
            <a:extLst>
              <a:ext uri="{FF2B5EF4-FFF2-40B4-BE49-F238E27FC236}">
                <a16:creationId xmlns:a16="http://schemas.microsoft.com/office/drawing/2014/main" id="{474078AA-B840-4A6F-8877-C1B5F868D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56F326D-9001-4268-9A55-D4A4B2E5B7D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828942-1CBC-4EE7-BDF3-10E16AC6A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WATERSPORTS IN SANGELI LAGOON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A turtle swimming under water&#10;&#10;Description generated with very high confidence">
            <a:extLst>
              <a:ext uri="{FF2B5EF4-FFF2-40B4-BE49-F238E27FC236}">
                <a16:creationId xmlns:a16="http://schemas.microsoft.com/office/drawing/2014/main" id="{DC983DA8-1856-46FA-A6EB-BA7BD6841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D9C2D6-4185-4B4B-B41B-36D91E45A928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A0F3F3-68B9-4E2C-91E6-36CDB517E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DIVING IN SANGELI HOUSE REEF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4" descr="A close up of a coral&#10;&#10;Description generated with very high confidence">
            <a:extLst>
              <a:ext uri="{FF2B5EF4-FFF2-40B4-BE49-F238E27FC236}">
                <a16:creationId xmlns:a16="http://schemas.microsoft.com/office/drawing/2014/main" id="{E9A9FA90-2DDC-453A-948B-CCE0745FF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9D0BE8-46E0-4F7E-BD11-59A0038EBFCA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D9642F"/>
              </a:gs>
              <a:gs pos="68000">
                <a:srgbClr val="E4792F">
                  <a:alpha val="44706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EE58FE-E06A-4053-AA15-195A2BED9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29689"/>
            <a:ext cx="8348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Termina Medium" panose="00000600000000000000" pitchFamily="50" charset="0"/>
              </a:rPr>
              <a:t>DIVING IN SANGELI HOUSE REEF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7FA293-8885-42F3-98D1-A8DDAC244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" r="53"/>
          <a:stretch/>
        </p:blipFill>
        <p:spPr>
          <a:xfrm>
            <a:off x="0" y="0"/>
            <a:ext cx="12290778" cy="69208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817284-4C89-4884-B960-D0D47A03E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433" y="2412290"/>
            <a:ext cx="2884394" cy="101671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4F4B33-E001-469E-8386-75DE7F968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2DF-1D45-427F-9754-60DB7CBAF7DE}" type="slidenum">
              <a:rPr lang="en-US" smtClean="0"/>
              <a:t>56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2CE3D0-F68E-4B96-B8D8-186F935F1987}"/>
              </a:ext>
            </a:extLst>
          </p:cNvPr>
          <p:cNvSpPr/>
          <p:nvPr/>
        </p:nvSpPr>
        <p:spPr>
          <a:xfrm>
            <a:off x="4480286" y="5032056"/>
            <a:ext cx="28600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Thank You!</a:t>
            </a:r>
            <a:endParaRPr lang="en-US" sz="4000" dirty="0">
              <a:solidFill>
                <a:schemeClr val="bg1"/>
              </a:solidFill>
              <a:latin typeface="F37 Judge Medium" panose="02000600000000000000" pitchFamily="50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F25A65-D2B1-472E-B53B-B7CE713A8804}"/>
              </a:ext>
            </a:extLst>
          </p:cNvPr>
          <p:cNvSpPr/>
          <p:nvPr/>
        </p:nvSpPr>
        <p:spPr>
          <a:xfrm>
            <a:off x="4339055" y="6145751"/>
            <a:ext cx="30959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spc="600" dirty="0">
                <a:solidFill>
                  <a:schemeClr val="bg1"/>
                </a:solidFill>
                <a:latin typeface="Centra No2" pitchFamily="2" charset="0"/>
                <a:ea typeface="Centra No2" pitchFamily="2" charset="0"/>
              </a:rPr>
              <a:t>@OBLUSELECTLOBIGILI</a:t>
            </a:r>
          </a:p>
        </p:txBody>
      </p:sp>
    </p:spTree>
    <p:extLst>
      <p:ext uri="{BB962C8B-B14F-4D97-AF65-F5344CB8AC3E}">
        <p14:creationId xmlns:p14="http://schemas.microsoft.com/office/powerpoint/2010/main" val="1120483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262747"/>
            <a:ext cx="5044397" cy="3202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THE COURTYARD (All Day Dining)</a:t>
            </a:r>
          </a:p>
          <a:p>
            <a:pPr>
              <a:lnSpc>
                <a:spcPct val="150000"/>
              </a:lnSpc>
            </a:pPr>
            <a:endParaRPr lang="en-US" sz="900" dirty="0">
              <a:solidFill>
                <a:srgbClr val="D96330"/>
              </a:solidFill>
              <a:latin typeface="Termina" panose="00000500000000000000" pitchFamily="50" charset="0"/>
              <a:ea typeface="Centra No2 Medium" pitchFamily="2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Assisted buffet service design with ‘cloche’ and live cooking stations as well as a barbecue grill where you can get meat and fish cooked just the way you like it.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INDIAN OCEAN GALA DINNER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: Friday night is a gala celebration at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THE COURTYARD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with the Indian Ocean themed dinner and entertainment.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sv-SE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HEDHIKAA HUT – Traditional Maldivian Snacks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Open from 16:00hrs to 18:00hrs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Selection of delicious deep-fried snacks, made from local ingredients such as coconut, onion, chili, lime, fish, and vegetables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DINING EXPERIENCES</a:t>
            </a:r>
            <a:endParaRPr lang="en-MV" sz="12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7C3E95-43F4-4785-9C2F-93F74D66E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2220" y="1444993"/>
            <a:ext cx="4635094" cy="49518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5AE393-D4AB-45E4-AF4D-10C1CF549705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03B70-A695-4DDE-BEE9-7951F090C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8D0D82-E2C4-41DC-8C35-F8DA4507F5C4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842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262747"/>
            <a:ext cx="5044397" cy="4167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THE SANGS – Main Pool Bar (Open from 1100 </a:t>
            </a:r>
            <a:r>
              <a:rPr lang="en-US" sz="900" dirty="0" err="1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Hrs</a:t>
            </a: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 to 1700 </a:t>
            </a:r>
            <a:r>
              <a:rPr lang="en-US" sz="900" dirty="0" err="1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Hrs</a:t>
            </a: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)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Overlooking the main pool, The </a:t>
            </a:r>
            <a:r>
              <a:rPr lang="en-US" sz="10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Sangs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bar is beautifully decorated with island motifs and a collection of vibrant furniture.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 wide selection of liquor including premium brands of spirits, top notch wines, and beers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orders of signature cocktails and mocktails from a menu of sixteen cocktails and ten mocktails</a:t>
            </a:r>
          </a:p>
          <a:p>
            <a:pPr algn="just"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THE ROCK – Sunset Bar (Opening hours from 17:00 to 19:00) 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The Rock is a standalone bar built on stilts in a shallow lagoon at the Western end of Sangeli island. With a gentle ocean breeze and panoramic sunset view, this is one of </a:t>
            </a:r>
            <a:r>
              <a:rPr lang="en-US" sz="10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Sangeli’s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most picturesque spots.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orders from a menu featuring one cocktail of the day, one mocktail of the day, wines, beer, and soft drinks.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DINING EXPERIENCES – BARS</a:t>
            </a:r>
            <a:endParaRPr lang="en-MV" sz="12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C5AE393-D4AB-45E4-AF4D-10C1CF549705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03B70-A695-4DDE-BEE9-7951F090C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8D0D82-E2C4-41DC-8C35-F8DA4507F5C4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F68DD1D-F6FF-49A4-B633-EACDF8E3F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091" y="1444993"/>
            <a:ext cx="4693352" cy="49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73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262747"/>
            <a:ext cx="5044397" cy="3706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JUSTWOK – </a:t>
            </a:r>
            <a:r>
              <a:rPr lang="en-US" sz="900" dirty="0" err="1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Speciality</a:t>
            </a: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 Dining at ONE Banyan Island</a:t>
            </a:r>
          </a:p>
          <a:p>
            <a:pPr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Open for lunch and dinner on pre-booking basis and as per availability</a:t>
            </a:r>
            <a:b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</a:b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 contemporary Pan Asian specialty restaurant with a vibrant menu that carefully curates family-style platters full of exotic flavors. Savor blissful wok-tossed delicacies, aromatic soups, handmade dim sums, and daily chef’s specials showcasing fresh produce and authentic spices.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JUST GRILL** – </a:t>
            </a:r>
            <a:r>
              <a:rPr lang="en-US" sz="900" dirty="0" err="1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Speciality</a:t>
            </a:r>
            <a:r>
              <a:rPr lang="en-US" sz="900" dirty="0">
                <a:solidFill>
                  <a:srgbClr val="D96330"/>
                </a:solidFill>
                <a:latin typeface="Termina" panose="00000500000000000000" pitchFamily="50" charset="0"/>
                <a:ea typeface="Centra No2 Medium" pitchFamily="2" charset="0"/>
              </a:rPr>
              <a:t> Dining at ONE Banyan Island</a:t>
            </a:r>
          </a:p>
          <a:p>
            <a:pPr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Open for lunch and dinner on pre-booking basis and as per availability</a:t>
            </a:r>
          </a:p>
          <a:p>
            <a:pPr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Relish fresh seafood and meat grills at this lagoon facing, à la carte fine-dining restaurant</a:t>
            </a:r>
          </a:p>
          <a:p>
            <a:pPr>
              <a:lnSpc>
                <a:spcPct val="150000"/>
              </a:lnSpc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DINING EXPERIENCES - SPECIALTY FINE DINING</a:t>
            </a:r>
            <a:endParaRPr lang="en-MV" sz="12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C5AE393-D4AB-45E4-AF4D-10C1CF549705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03B70-A695-4DDE-BEE9-7951F090C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8D0D82-E2C4-41DC-8C35-F8DA4507F5C4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2F37A2-6E8F-4225-803A-CCE0B96CE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091" y="1445710"/>
            <a:ext cx="4693352" cy="49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18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6211-A80B-6F48-83EB-26AE0876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455610"/>
            <a:ext cx="7508846" cy="327606"/>
          </a:xfrm>
        </p:spPr>
        <p:txBody>
          <a:bodyPr>
            <a:normAutofit fontScale="90000"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THE LOBI PLAN</a:t>
            </a:r>
            <a:endParaRPr lang="en-MV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B6943-5072-8348-95DD-E381E65EDC0C}"/>
              </a:ext>
            </a:extLst>
          </p:cNvPr>
          <p:cNvCxnSpPr/>
          <p:nvPr/>
        </p:nvCxnSpPr>
        <p:spPr>
          <a:xfrm>
            <a:off x="953729" y="236740"/>
            <a:ext cx="10471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8F7528-499F-5B49-9D5B-10FB300CCF88}"/>
              </a:ext>
            </a:extLst>
          </p:cNvPr>
          <p:cNvSpPr txBox="1"/>
          <p:nvPr/>
        </p:nvSpPr>
        <p:spPr>
          <a:xfrm>
            <a:off x="8405769" y="294602"/>
            <a:ext cx="3199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spc="3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OBLU-LOBIGILI.COM</a:t>
            </a:r>
            <a:endParaRPr lang="en-MV" sz="800" spc="36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262747"/>
            <a:ext cx="5044397" cy="2598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Unlimited orders from a wide selection of liquor at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The Courtyard, Just Wok, Just Grill, The </a:t>
            </a:r>
            <a:r>
              <a:rPr lang="en-US" sz="1000" dirty="0" err="1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Sangs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 Bar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, and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One Banyan Bar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. Celebrate with a wide selection of premium wines and sparkling wine from the world over.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Unlimited orders from a selection of sixteen cocktails and ten mocktails at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THE SANGS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; ten cocktails and ten mocktails at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ONE BANYAN Bar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,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JUST WOK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, and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JUST GRILL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; and one cocktail of the day, one mocktail of the day, wine, beer, and soft drinks at </a:t>
            </a:r>
            <a:r>
              <a:rPr lang="en-US" sz="1000" dirty="0">
                <a:solidFill>
                  <a:srgbClr val="26AEBF"/>
                </a:solidFill>
                <a:latin typeface="Centra No2" pitchFamily="2" charset="0"/>
                <a:ea typeface="Centra No2" pitchFamily="2" charset="0"/>
              </a:rPr>
              <a:t>THE ROCK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Soft drinks, </a:t>
            </a:r>
            <a:r>
              <a:rPr lang="en-US" sz="10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mineralised</a:t>
            </a:r>
            <a:r>
              <a:rPr lang="en-US" sz="10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water, and an assortment of tea and coffee available at all outlets.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D9633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BEVERAGES</a:t>
            </a:r>
            <a:endParaRPr lang="en-MV" sz="1200" dirty="0">
              <a:solidFill>
                <a:srgbClr val="D9633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7C3E95-43F4-4785-9C2F-93F74D66E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091" y="1445710"/>
            <a:ext cx="4693352" cy="4950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5AE393-D4AB-45E4-AF4D-10C1CF549705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03B70-A695-4DDE-BEE9-7951F090C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8D0D82-E2C4-41DC-8C35-F8DA4507F5C4}"/>
              </a:ext>
            </a:extLst>
          </p:cNvPr>
          <p:cNvSpPr txBox="1"/>
          <p:nvPr/>
        </p:nvSpPr>
        <p:spPr>
          <a:xfrm>
            <a:off x="356096" y="323334"/>
            <a:ext cx="295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SERENITY PLAN </a:t>
            </a:r>
            <a:r>
              <a:rPr lang="en-US" sz="2000" baseline="30000" dirty="0">
                <a:solidFill>
                  <a:schemeClr val="bg1"/>
                </a:solidFill>
                <a:latin typeface="Larken-MediumItalic" panose="00000600000000000000" pitchFamily="2" charset="0"/>
              </a:rPr>
              <a:t>TM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6524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1366</Words>
  <Application>Microsoft Office PowerPoint</Application>
  <PresentationFormat>Широкоэкранный</PresentationFormat>
  <Paragraphs>226</Paragraphs>
  <Slides>56</Slides>
  <Notes>31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56</vt:i4>
      </vt:variant>
    </vt:vector>
  </HeadingPairs>
  <TitlesOfParts>
    <vt:vector size="68" baseType="lpstr">
      <vt:lpstr>Arial</vt:lpstr>
      <vt:lpstr>Calibri</vt:lpstr>
      <vt:lpstr>Calibri Light</vt:lpstr>
      <vt:lpstr>Centra No2</vt:lpstr>
      <vt:lpstr>F37 Judge Medium</vt:lpstr>
      <vt:lpstr>Larken-MediumItalic</vt:lpstr>
      <vt:lpstr>Termina</vt:lpstr>
      <vt:lpstr>Termina Demi</vt:lpstr>
      <vt:lpstr>Termina Medium</vt:lpstr>
      <vt:lpstr>Times New Roman</vt:lpstr>
      <vt:lpstr>Wingdings</vt:lpstr>
      <vt:lpstr>Office Theme</vt:lpstr>
      <vt:lpstr>Презентация PowerPoint</vt:lpstr>
      <vt:lpstr>THE LOBI PLAN</vt:lpstr>
      <vt:lpstr>THE LOBI PLAN</vt:lpstr>
      <vt:lpstr>Презентация PowerPoint</vt:lpstr>
      <vt:lpstr>THE LOBI PLAN</vt:lpstr>
      <vt:lpstr>THE LOBI PLAN</vt:lpstr>
      <vt:lpstr>THE LOBI PLAN</vt:lpstr>
      <vt:lpstr>THE LOBI PLAN</vt:lpstr>
      <vt:lpstr>THE LOBI PLAN</vt:lpstr>
      <vt:lpstr>THE LOBI PLAN</vt:lpstr>
      <vt:lpstr>THE LOBI PLAN</vt:lpstr>
      <vt:lpstr>THE LOBI PLAN</vt:lpstr>
      <vt:lpstr>THE LOBI PLAN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Srimal Iresh / Atmosphere Hotels and Resorts</dc:creator>
  <cp:lastModifiedBy>Светлана Кравцова</cp:lastModifiedBy>
  <cp:revision>6</cp:revision>
  <dcterms:created xsi:type="dcterms:W3CDTF">2023-04-01T07:27:07Z</dcterms:created>
  <dcterms:modified xsi:type="dcterms:W3CDTF">2024-04-29T09:22:41Z</dcterms:modified>
</cp:coreProperties>
</file>